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50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53451-3A3C-A3D6-2469-74573F46D1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3F2607-AC59-8E3B-B80A-4FD835E64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C623A-DC0F-E947-239A-5494785F5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34238-E18F-0833-DCB1-5D8413C2B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DD4BB-8ED1-F090-7AAE-C9013B6FF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408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408AA-F245-8C4B-09D3-32EE1FD5B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F67886-85DD-7795-40C0-923B768A32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654BF-C702-AEE4-9509-BDA852279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ABEA6-82FE-5B88-944E-DAAA2ABD8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CE66A-D4E0-FCA1-A55F-6CEA8ECA2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5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364513-D4D2-6E3F-17EA-6426B15F5D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E83305-7ADF-8A33-269F-15DB206AC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B68FE-6CB0-3BEA-5899-61E8099A2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CE74B-156F-AC83-2AB7-BF93AAD23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9AFBE-75EE-5C77-85F5-F365F55A8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0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EE141-E163-2982-DD45-E36E31F3D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AC539-30EC-1AD2-828E-52E12FF9A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E4E97-CECC-A621-A7CD-4309C1669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0165A-5BF8-53F7-0CA7-C32104AEE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64475-E636-2FE7-A92E-1142B6CF6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6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4C7D7-347E-5255-5E39-FD3107975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A63D8-77DD-CE9D-77BD-BBAAFE6D4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0401D-F688-6D3C-4318-F18923A80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00D43-3BED-9C3B-B45C-08F00157E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02B41-0A32-9985-77CF-BDC636749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36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E21B2-3B55-7E85-C89A-8B0FD8ADE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87055-B39F-DDEA-08F4-9E7583E13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98068E-7DC3-3183-6D09-F5913CD5A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8030FF-5AE6-0C22-613B-B11687C5D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FCDC3C-79A1-9F0B-CAFA-7AAEA0B8A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78DA3-6021-29A4-93DA-9C6B65FF3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0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C5869-A6D7-0866-43EB-162C846C3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4FD6C-4B89-445C-677C-3B06FBE1A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11FA7C-67B1-0900-EF5D-4BDF556F7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988782-CA4C-10B9-4714-4F731E3719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BC2C51-7C5A-42BE-3121-627FF787F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AAB6D5-2700-B8D3-9372-7C15D406E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FB0EFC-6191-B596-D033-EBD0527FA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7908DE-BCC8-3671-7524-692692306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17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BA2C1-BEE9-1FB5-9E38-849874555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3EB7B6-965E-5616-586E-E28DFA97A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A13FE1-445E-46C4-85F7-77F7D4E24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9896CC-7308-4CEF-A36F-5A6059FC0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9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55CAF-D825-4D1C-4CBB-C97B1707C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001B31-12AD-0123-5660-F67215D8F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8153B-FD20-56CF-5044-7A331A52D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2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C05A4-6777-9D1D-C9EE-5F24B208F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41E47-491C-562B-A330-621C56647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F06639-41E0-D724-3204-1552249186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65D82-51EC-A8CB-33F2-054208000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5D578B-94BE-D9CC-05B5-81DE2D287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D0716F-E61F-6651-2E2F-AAA7BA21C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4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D0A1-572B-1181-7AAB-1B9AE2817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4E3275-B32A-3CDB-B2DC-F41B025621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C25592-4138-8E8A-5589-687A849EF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3A5A7-2170-5E94-A2F7-E98CC3151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02FD5-51A9-F3FC-8B00-20D5A51F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5A4739-78E0-F34C-F7D7-B6C0EB2D9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3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B1A466-1AA5-631C-124D-9BDA1CAC1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52AC95-A347-FAD9-7AB7-9C96DA485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5C8C3-AA03-2EAF-C3BD-D406D05515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48681-A8D3-435C-981C-F9DC5C7E2F01}" type="datetimeFigureOut">
              <a:rPr lang="en-US" smtClean="0"/>
              <a:t>6/5/2023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7B969-0A29-6C9D-F0CB-CAEBC9B4D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F3F94-A69F-46D8-55B2-608554AC1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0EFF5-751A-4D0A-B594-8BE6D039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4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penclipart.org/detail/69163/glowing-light-bulb-by-jaschon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39DF8A-3DB5-9697-C8A0-5984AB066A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842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773ECC-2915-9D90-C743-C979AC06E5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FEBio Workshop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9AB0B1-8479-5556-9E93-CB010F239D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Interactive Tutorial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1D7BC82-45E0-E9E5-85AC-AEF5BAA0A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3" y="33921"/>
            <a:ext cx="2466975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241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C03D-A245-9686-1A8D-B2B694E8E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7 -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369CE-998B-0BE4-0D7D-14E44B84A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FEBio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Generate optimization file </a:t>
            </a:r>
          </a:p>
          <a:p>
            <a:pPr lvl="1"/>
            <a:r>
              <a:rPr lang="en-US" dirty="0"/>
              <a:t>Add parameter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fem.material</a:t>
            </a:r>
            <a:r>
              <a:rPr lang="en-US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('muscle').c1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: 1e4, 5e3,1e5</a:t>
            </a:r>
          </a:p>
          <a:p>
            <a:pPr lvl="1"/>
            <a:r>
              <a:rPr lang="en-US" dirty="0"/>
              <a:t>Add parameter: </a:t>
            </a:r>
            <a:r>
              <a:rPr lang="en-US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fem.material</a:t>
            </a:r>
            <a:r>
              <a:rPr lang="en-US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('muscle').c3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: 30, 10, 100</a:t>
            </a:r>
          </a:p>
          <a:p>
            <a:pPr lvl="1"/>
            <a:r>
              <a:rPr lang="en-US" dirty="0"/>
              <a:t>Objective: </a:t>
            </a:r>
            <a:r>
              <a:rPr lang="en-US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fem.rigidbody</a:t>
            </a:r>
            <a:r>
              <a:rPr lang="en-US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('weight').</a:t>
            </a:r>
            <a:r>
              <a:rPr lang="en-US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position.y</a:t>
            </a:r>
            <a:endParaRPr lang="en-US" dirty="0">
              <a:highlight>
                <a:srgbClr val="FFFF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Data:</a:t>
            </a:r>
          </a:p>
          <a:p>
            <a:r>
              <a:rPr lang="en-US" dirty="0"/>
              <a:t>Save optimization file (e.g. sb3c_opt.feb)</a:t>
            </a:r>
          </a:p>
          <a:p>
            <a:pPr lvl="1"/>
            <a:endParaRPr lang="en-US" dirty="0"/>
          </a:p>
          <a:p>
            <a:r>
              <a:rPr lang="en-US" dirty="0"/>
              <a:t>Run optimization problem:</a:t>
            </a:r>
          </a:p>
          <a:p>
            <a:pPr lvl="1"/>
            <a:r>
              <a:rPr lang="en-US" dirty="0"/>
              <a:t>Advanced </a:t>
            </a:r>
            <a:r>
              <a:rPr lang="en-US" dirty="0">
                <a:sym typeface="Wingdings" panose="05000000000000000000" pitchFamily="2" charset="2"/>
              </a:rPr>
              <a:t> task name = optimize, control file = sb3c_opt.feb</a:t>
            </a:r>
            <a:endParaRPr lang="en-US" dirty="0"/>
          </a:p>
          <a:p>
            <a:pPr lvl="1"/>
            <a:r>
              <a:rPr lang="en-US" dirty="0"/>
              <a:t>Solution: c1 = 50000, c3 = 50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0FB1CD-764A-A518-7340-1C95E0760EE4}"/>
              </a:ext>
            </a:extLst>
          </p:cNvPr>
          <p:cNvSpPr txBox="1"/>
          <p:nvPr/>
        </p:nvSpPr>
        <p:spPr>
          <a:xfrm>
            <a:off x="9657323" y="3026369"/>
            <a:ext cx="1938351" cy="24622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0	0</a:t>
            </a:r>
          </a:p>
          <a:p>
            <a:r>
              <a:rPr lang="en-US" sz="1400" dirty="0"/>
              <a:t>0.1	-0.01956</a:t>
            </a:r>
          </a:p>
          <a:p>
            <a:r>
              <a:rPr lang="en-US" sz="1400" dirty="0"/>
              <a:t>0.2	-0.03925</a:t>
            </a:r>
          </a:p>
          <a:p>
            <a:r>
              <a:rPr lang="en-US" sz="1400" dirty="0"/>
              <a:t>0.3	-0.05873</a:t>
            </a:r>
          </a:p>
          <a:p>
            <a:r>
              <a:rPr lang="en-US" sz="1400" dirty="0"/>
              <a:t>0.4	-0.07729</a:t>
            </a:r>
          </a:p>
          <a:p>
            <a:r>
              <a:rPr lang="en-US" sz="1400" dirty="0"/>
              <a:t>0.5	-0.09405</a:t>
            </a:r>
          </a:p>
          <a:p>
            <a:r>
              <a:rPr lang="en-US" sz="1400" dirty="0"/>
              <a:t>0.6	-0.10852</a:t>
            </a:r>
          </a:p>
          <a:p>
            <a:r>
              <a:rPr lang="en-US" sz="1400" dirty="0"/>
              <a:t>0.7	-0.12078</a:t>
            </a:r>
          </a:p>
          <a:p>
            <a:r>
              <a:rPr lang="en-US" sz="1400" dirty="0"/>
              <a:t>0.8	-0.13116</a:t>
            </a:r>
          </a:p>
          <a:p>
            <a:r>
              <a:rPr lang="en-US" sz="1400" dirty="0"/>
              <a:t>0.9	-0.14006</a:t>
            </a:r>
          </a:p>
          <a:p>
            <a:r>
              <a:rPr lang="en-US" sz="1400" dirty="0"/>
              <a:t>1	-0.1478</a:t>
            </a:r>
          </a:p>
        </p:txBody>
      </p:sp>
    </p:spTree>
    <p:extLst>
      <p:ext uri="{BB962C8B-B14F-4D97-AF65-F5344CB8AC3E}">
        <p14:creationId xmlns:p14="http://schemas.microsoft.com/office/powerpoint/2010/main" val="3848395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6913F-F321-3DEC-AE90-236A9C1C4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 – setting up geometry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6FC12-F0FB-CFAC-9A43-57BD094A96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Create new model</a:t>
            </a:r>
          </a:p>
          <a:p>
            <a:r>
              <a:rPr lang="en-US" dirty="0"/>
              <a:t>Set units to SI</a:t>
            </a:r>
          </a:p>
          <a:p>
            <a:r>
              <a:rPr lang="en-US" dirty="0"/>
              <a:t>lower arm:	 create box</a:t>
            </a:r>
          </a:p>
          <a:p>
            <a:pPr lvl="1"/>
            <a:r>
              <a:rPr lang="en-US" dirty="0"/>
              <a:t>Width = 0.5 m</a:t>
            </a:r>
          </a:p>
          <a:p>
            <a:pPr lvl="1"/>
            <a:r>
              <a:rPr lang="en-US" dirty="0"/>
              <a:t>Height = depth = 0.05</a:t>
            </a:r>
          </a:p>
          <a:p>
            <a:pPr lvl="1"/>
            <a:r>
              <a:rPr lang="en-US" dirty="0"/>
              <a:t>Transform to: 0, 0, 0</a:t>
            </a:r>
          </a:p>
          <a:p>
            <a:r>
              <a:rPr lang="en-US" dirty="0"/>
              <a:t>Upper arm: clone lower arm</a:t>
            </a:r>
          </a:p>
          <a:p>
            <a:pPr lvl="1"/>
            <a:r>
              <a:rPr lang="en-US" dirty="0"/>
              <a:t>Transform: position = -0.275, 0.275, 0; rotation Z = 90</a:t>
            </a:r>
          </a:p>
          <a:p>
            <a:r>
              <a:rPr lang="en-US" dirty="0"/>
              <a:t>Muscle: create cylinder</a:t>
            </a:r>
          </a:p>
          <a:p>
            <a:pPr lvl="1"/>
            <a:r>
              <a:rPr lang="en-US" dirty="0"/>
              <a:t>Radius = 0.05m, height = 0.4m </a:t>
            </a:r>
          </a:p>
          <a:p>
            <a:pPr lvl="1"/>
            <a:r>
              <a:rPr lang="en-US" dirty="0"/>
              <a:t>Transform: position = -0.15, 0.225, 0; </a:t>
            </a:r>
            <a:r>
              <a:rPr lang="es-ES" dirty="0" err="1"/>
              <a:t>rotate</a:t>
            </a:r>
            <a:r>
              <a:rPr lang="es-ES" dirty="0"/>
              <a:t> (X= -89.4392, Y = -11.7749, Z = 11.7749)</a:t>
            </a:r>
          </a:p>
          <a:p>
            <a:r>
              <a:rPr lang="es-ES" dirty="0" err="1"/>
              <a:t>Weight</a:t>
            </a:r>
            <a:r>
              <a:rPr lang="es-ES" dirty="0"/>
              <a:t>: </a:t>
            </a:r>
            <a:r>
              <a:rPr lang="es-ES" dirty="0" err="1"/>
              <a:t>create</a:t>
            </a:r>
            <a:r>
              <a:rPr lang="es-ES" dirty="0"/>
              <a:t> </a:t>
            </a:r>
            <a:r>
              <a:rPr lang="es-ES" dirty="0" err="1"/>
              <a:t>sphere</a:t>
            </a:r>
            <a:endParaRPr lang="es-ES" dirty="0"/>
          </a:p>
          <a:p>
            <a:pPr lvl="1"/>
            <a:r>
              <a:rPr lang="es-ES" dirty="0" err="1"/>
              <a:t>Radius</a:t>
            </a:r>
            <a:r>
              <a:rPr lang="es-ES" dirty="0"/>
              <a:t> = 0.1</a:t>
            </a:r>
          </a:p>
          <a:p>
            <a:pPr lvl="1"/>
            <a:r>
              <a:rPr lang="es-ES" dirty="0" err="1"/>
              <a:t>Transform</a:t>
            </a:r>
            <a:r>
              <a:rPr lang="es-ES" dirty="0"/>
              <a:t>: 0.35, 0, 0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9605BA-A1EF-D7C7-34C9-FCBBF756B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992" y="1909903"/>
            <a:ext cx="2821847" cy="23604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7EDECB-921E-BF0B-CCD6-592E587A6E4C}"/>
              </a:ext>
            </a:extLst>
          </p:cNvPr>
          <p:cNvSpPr txBox="1"/>
          <p:nvPr/>
        </p:nvSpPr>
        <p:spPr>
          <a:xfrm>
            <a:off x="6772459" y="1540571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upper arm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184D04-D995-AFD9-68BA-204ECF265032}"/>
              </a:ext>
            </a:extLst>
          </p:cNvPr>
          <p:cNvSpPr txBox="1"/>
          <p:nvPr/>
        </p:nvSpPr>
        <p:spPr>
          <a:xfrm>
            <a:off x="8382000" y="4220671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lower arm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7701D2-338C-4564-6ABB-431E9500A1B7}"/>
              </a:ext>
            </a:extLst>
          </p:cNvPr>
          <p:cNvSpPr txBox="1"/>
          <p:nvPr/>
        </p:nvSpPr>
        <p:spPr>
          <a:xfrm>
            <a:off x="8545086" y="2168232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muscle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6E1F0D-CC5B-F0A2-8493-415CD3FCED5B}"/>
              </a:ext>
            </a:extLst>
          </p:cNvPr>
          <p:cNvSpPr txBox="1"/>
          <p:nvPr/>
        </p:nvSpPr>
        <p:spPr>
          <a:xfrm>
            <a:off x="10257795" y="3159957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weight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E3195D1-9A35-5344-52FF-83A4F2683A53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7440270" y="1909903"/>
            <a:ext cx="356722" cy="54940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C1C2F9-ED5A-0544-C601-98F773435EEE}"/>
              </a:ext>
            </a:extLst>
          </p:cNvPr>
          <p:cNvCxnSpPr>
            <a:cxnSpLocks/>
          </p:cNvCxnSpPr>
          <p:nvPr/>
        </p:nvCxnSpPr>
        <p:spPr>
          <a:xfrm flipH="1">
            <a:off x="8683230" y="2481231"/>
            <a:ext cx="174595" cy="600906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66977BD-2C1C-C21B-FEB6-FA4DDD168125}"/>
              </a:ext>
            </a:extLst>
          </p:cNvPr>
          <p:cNvCxnSpPr>
            <a:cxnSpLocks/>
          </p:cNvCxnSpPr>
          <p:nvPr/>
        </p:nvCxnSpPr>
        <p:spPr>
          <a:xfrm flipH="1">
            <a:off x="10517037" y="3530130"/>
            <a:ext cx="198919" cy="180564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6BB473B-09CD-9BE4-9AB5-5917EDED6F6E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9046605" y="3952568"/>
            <a:ext cx="0" cy="268103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833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FE1A-F53F-B8EA-637A-7FB0E0A0B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 –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880F1-AC0D-FAE3-F6F4-07C6FB4DD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muscle material: trans-iso Mooney-Rivlin</a:t>
            </a:r>
          </a:p>
          <a:p>
            <a:pPr lvl="1"/>
            <a:r>
              <a:rPr lang="en-US" dirty="0"/>
              <a:t>Bulk modulus (K) = 5e6 Pa</a:t>
            </a:r>
          </a:p>
          <a:p>
            <a:pPr lvl="1"/>
            <a:r>
              <a:rPr lang="en-US" dirty="0"/>
              <a:t>C1 = 5e4 Pa</a:t>
            </a:r>
          </a:p>
          <a:p>
            <a:pPr lvl="1"/>
            <a:r>
              <a:rPr lang="en-US" dirty="0"/>
              <a:t>C3 = 50</a:t>
            </a:r>
          </a:p>
          <a:p>
            <a:pPr lvl="1"/>
            <a:r>
              <a:rPr lang="en-US" dirty="0"/>
              <a:t>C4 = 50</a:t>
            </a:r>
          </a:p>
          <a:p>
            <a:pPr lvl="1"/>
            <a:r>
              <a:rPr lang="en-US" dirty="0"/>
              <a:t>C5 = 1</a:t>
            </a:r>
          </a:p>
          <a:p>
            <a:pPr lvl="1"/>
            <a:r>
              <a:rPr lang="en-US" dirty="0" err="1"/>
              <a:t>Lam_max</a:t>
            </a:r>
            <a:r>
              <a:rPr lang="en-US" dirty="0"/>
              <a:t> = 10 (</a:t>
            </a:r>
            <a:r>
              <a:rPr lang="en-US" dirty="0">
                <a:sym typeface="Wingdings" panose="05000000000000000000" pitchFamily="2" charset="2"/>
              </a:rPr>
              <a:t> essentially ignores the linear region)</a:t>
            </a:r>
          </a:p>
          <a:p>
            <a:pPr lvl="1"/>
            <a:r>
              <a:rPr lang="en-US" dirty="0"/>
              <a:t>Fiber: vector {-0.2588,0.9659,0}</a:t>
            </a:r>
          </a:p>
          <a:p>
            <a:r>
              <a:rPr lang="en-US" dirty="0"/>
              <a:t>(Demo Material Test)</a:t>
            </a:r>
          </a:p>
        </p:txBody>
      </p:sp>
    </p:spTree>
    <p:extLst>
      <p:ext uri="{BB962C8B-B14F-4D97-AF65-F5344CB8AC3E}">
        <p14:creationId xmlns:p14="http://schemas.microsoft.com/office/powerpoint/2010/main" val="1336629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D8D55-29A8-DDA2-8112-C453B8BC5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2 -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C4975-D397-09E8-7DD1-E91ECCB19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3 rigid bodies for the 3 other parts</a:t>
            </a:r>
          </a:p>
          <a:p>
            <a:r>
              <a:rPr lang="en-US" dirty="0"/>
              <a:t>Override COM and set COM to:</a:t>
            </a:r>
          </a:p>
          <a:p>
            <a:pPr lvl="1"/>
            <a:r>
              <a:rPr lang="en-US" dirty="0"/>
              <a:t>Upper arm: {-0.275,0.275,0.025}</a:t>
            </a:r>
          </a:p>
          <a:p>
            <a:pPr lvl="1"/>
            <a:r>
              <a:rPr lang="en-US" dirty="0"/>
              <a:t>Lower arm: {-0.275,0,0}</a:t>
            </a:r>
          </a:p>
          <a:p>
            <a:pPr lvl="1"/>
            <a:r>
              <a:rPr lang="en-US" dirty="0"/>
              <a:t>Weight: {0.35,0,0}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ECB261-5521-4B51-BE37-3697D3610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724" y="2471830"/>
            <a:ext cx="4777076" cy="392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484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30166-EE4C-5C6B-12FF-E6EF23DB1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3 - Mesh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474C8-27D6-2F51-6C42-7984BC664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Upper arm: </a:t>
            </a:r>
            <a:r>
              <a:rPr lang="en-US" dirty="0" err="1"/>
              <a:t>Nx</a:t>
            </a:r>
            <a:r>
              <a:rPr lang="en-US" dirty="0"/>
              <a:t> = Ny = </a:t>
            </a:r>
            <a:r>
              <a:rPr lang="en-US" dirty="0" err="1"/>
              <a:t>Nz</a:t>
            </a:r>
            <a:r>
              <a:rPr lang="en-US" dirty="0"/>
              <a:t> = 1</a:t>
            </a:r>
          </a:p>
          <a:p>
            <a:r>
              <a:rPr lang="en-US" dirty="0"/>
              <a:t>Lower arm: </a:t>
            </a:r>
            <a:r>
              <a:rPr lang="en-US" dirty="0" err="1"/>
              <a:t>Nx</a:t>
            </a:r>
            <a:r>
              <a:rPr lang="en-US" dirty="0"/>
              <a:t> = Ny = </a:t>
            </a:r>
            <a:r>
              <a:rPr lang="en-US" dirty="0" err="1"/>
              <a:t>Nz</a:t>
            </a:r>
            <a:r>
              <a:rPr lang="en-US" dirty="0"/>
              <a:t> = 1</a:t>
            </a:r>
          </a:p>
          <a:p>
            <a:r>
              <a:rPr lang="en-US" dirty="0"/>
              <a:t>Muscle: (default values)</a:t>
            </a:r>
          </a:p>
          <a:p>
            <a:r>
              <a:rPr lang="en-US" dirty="0"/>
              <a:t>Weight: segments = divisions =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473E4B-8C00-0997-197F-4BC94A850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676" y="2290221"/>
            <a:ext cx="4382112" cy="388674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B7C2E62-08FE-6892-D6D6-C3E283F3BA9F}"/>
              </a:ext>
            </a:extLst>
          </p:cNvPr>
          <p:cNvGrpSpPr/>
          <p:nvPr/>
        </p:nvGrpSpPr>
        <p:grpSpPr>
          <a:xfrm>
            <a:off x="838200" y="5424131"/>
            <a:ext cx="4566101" cy="609124"/>
            <a:chOff x="1197568" y="4433040"/>
            <a:chExt cx="4566101" cy="609124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B230FED-0BC2-569B-F2DD-8C84507577FA}"/>
                </a:ext>
              </a:extLst>
            </p:cNvPr>
            <p:cNvSpPr/>
            <p:nvPr/>
          </p:nvSpPr>
          <p:spPr>
            <a:xfrm>
              <a:off x="1197568" y="4452229"/>
              <a:ext cx="4566101" cy="589935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  Use ‘m’ shortcut to toggle mesh lines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06CF869-3B21-9BF2-F5A1-BB30D0F4A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p:blipFill>
          <p:spPr>
            <a:xfrm>
              <a:off x="1197568" y="4433040"/>
              <a:ext cx="548212" cy="6091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757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22E47-92E7-B204-3A0A-A9FB0B835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4 -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C041B-D6FB-253C-3F10-61B613CEA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Nodal BC: </a:t>
            </a:r>
            <a:r>
              <a:rPr lang="en-US" b="1" dirty="0"/>
              <a:t>rigid</a:t>
            </a:r>
            <a:r>
              <a:rPr lang="en-US" dirty="0"/>
              <a:t> to bottom and top surfaces of muscle</a:t>
            </a:r>
          </a:p>
          <a:p>
            <a:pPr lvl="1"/>
            <a:r>
              <a:rPr lang="en-US" dirty="0"/>
              <a:t>Top surface </a:t>
            </a:r>
            <a:r>
              <a:rPr lang="en-US" dirty="0">
                <a:sym typeface="Wingdings" panose="05000000000000000000" pitchFamily="2" charset="2"/>
              </a:rPr>
              <a:t> upper arm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Bottom surface  lower arm</a:t>
            </a:r>
          </a:p>
          <a:p>
            <a:r>
              <a:rPr lang="en-US" dirty="0">
                <a:sym typeface="Wingdings" panose="05000000000000000000" pitchFamily="2" charset="2"/>
              </a:rPr>
              <a:t>Add rigid fixed constraints: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Upper arm: fixed in all </a:t>
            </a:r>
            <a:r>
              <a:rPr lang="en-US" dirty="0" err="1">
                <a:sym typeface="Wingdings" panose="05000000000000000000" pitchFamily="2" charset="2"/>
              </a:rPr>
              <a:t>dofs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Lower arm: fixed in X,Y,Z - displacement, X,Y – rotation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Weight: fixed in z-displacement, X,Y-rotation</a:t>
            </a:r>
          </a:p>
          <a:p>
            <a:r>
              <a:rPr lang="en-US" dirty="0">
                <a:sym typeface="Wingdings" panose="05000000000000000000" pitchFamily="2" charset="2"/>
              </a:rPr>
              <a:t>Add rigid load to weight: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Dof</a:t>
            </a:r>
            <a:r>
              <a:rPr lang="en-US" dirty="0">
                <a:sym typeface="Wingdings" panose="05000000000000000000" pitchFamily="2" charset="2"/>
              </a:rPr>
              <a:t>: Ry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Value: -100 N (Notice parameter is load controlled)</a:t>
            </a:r>
          </a:p>
        </p:txBody>
      </p:sp>
    </p:spTree>
    <p:extLst>
      <p:ext uri="{BB962C8B-B14F-4D97-AF65-F5344CB8AC3E}">
        <p14:creationId xmlns:p14="http://schemas.microsoft.com/office/powerpoint/2010/main" val="3582265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694F2-5CAA-FD9F-C645-15300C0AC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4 -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41C4A-4E4B-ADC5-D8ED-3FD1113A6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rigid lock to connect lower arm and weight:</a:t>
            </a:r>
          </a:p>
          <a:p>
            <a:pPr lvl="1"/>
            <a:r>
              <a:rPr lang="en-US" dirty="0" err="1"/>
              <a:t>Body_a</a:t>
            </a:r>
            <a:r>
              <a:rPr lang="en-US" dirty="0"/>
              <a:t>: lower arm</a:t>
            </a:r>
          </a:p>
          <a:p>
            <a:pPr lvl="1"/>
            <a:r>
              <a:rPr lang="en-US" dirty="0" err="1"/>
              <a:t>Body_b</a:t>
            </a:r>
            <a:r>
              <a:rPr lang="en-US" dirty="0"/>
              <a:t>: weight</a:t>
            </a:r>
          </a:p>
          <a:p>
            <a:pPr lvl="1"/>
            <a:r>
              <a:rPr lang="en-US" dirty="0"/>
              <a:t>Force penalty = moment penalty = 10,000</a:t>
            </a:r>
          </a:p>
          <a:p>
            <a:pPr lvl="1"/>
            <a:r>
              <a:rPr lang="en-US" dirty="0"/>
              <a:t>Joint origin = {0.25, 0, 0}</a:t>
            </a:r>
          </a:p>
          <a:p>
            <a:pPr lvl="1"/>
            <a:r>
              <a:rPr lang="en-US" dirty="0"/>
              <a:t>First axis = {1,0,0}</a:t>
            </a:r>
          </a:p>
          <a:p>
            <a:pPr lvl="1"/>
            <a:r>
              <a:rPr lang="en-US" dirty="0"/>
              <a:t>Second axis = {0,1,0}</a:t>
            </a:r>
          </a:p>
          <a:p>
            <a:pPr lvl="1"/>
            <a:r>
              <a:rPr lang="en-US" dirty="0"/>
              <a:t>Auto-penalty = on</a:t>
            </a:r>
          </a:p>
        </p:txBody>
      </p:sp>
    </p:spTree>
    <p:extLst>
      <p:ext uri="{BB962C8B-B14F-4D97-AF65-F5344CB8AC3E}">
        <p14:creationId xmlns:p14="http://schemas.microsoft.com/office/powerpoint/2010/main" val="1534309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3DE2F-BE0F-AF7B-5500-F875FB34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 – Analysis settings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E29D5-4957-B651-7600-2629F36DC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an analysis step (name “passive”, default settings)</a:t>
            </a:r>
          </a:p>
          <a:p>
            <a:r>
              <a:rPr lang="en-US" dirty="0"/>
              <a:t>Make sure to save the file!</a:t>
            </a:r>
          </a:p>
          <a:p>
            <a:r>
              <a:rPr lang="en-US" dirty="0"/>
              <a:t>Run the model</a:t>
            </a:r>
          </a:p>
          <a:p>
            <a:r>
              <a:rPr lang="en-US" dirty="0"/>
              <a:t>Open the results file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981DB7-BFB6-440D-89F1-860A07F22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169" y="2643372"/>
            <a:ext cx="3864764" cy="366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24652-1439-371E-EBE6-DB0498CB3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6 – active contraction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268B5-4218-BF55-92C6-5934C0DA0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a second step (“active”)</a:t>
            </a:r>
          </a:p>
          <a:p>
            <a:r>
              <a:rPr lang="en-US" dirty="0"/>
              <a:t>Add “active contraction” to muscle material</a:t>
            </a:r>
          </a:p>
          <a:p>
            <a:pPr lvl="1"/>
            <a:r>
              <a:rPr lang="en-US" dirty="0" err="1"/>
              <a:t>Ascl</a:t>
            </a:r>
            <a:r>
              <a:rPr lang="en-US" dirty="0"/>
              <a:t> = 1 (add linear load curve (1,0) </a:t>
            </a:r>
            <a:r>
              <a:rPr lang="en-US" dirty="0">
                <a:sym typeface="Wingdings" panose="05000000000000000000" pitchFamily="2" charset="2"/>
              </a:rPr>
              <a:t> (2,1))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Tmax</a:t>
            </a:r>
            <a:r>
              <a:rPr lang="en-US" dirty="0">
                <a:sym typeface="Wingdings" panose="05000000000000000000" pitchFamily="2" charset="2"/>
              </a:rPr>
              <a:t> = 1e5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Ca0= </a:t>
            </a:r>
            <a:r>
              <a:rPr lang="en-US" dirty="0" err="1">
                <a:sym typeface="Wingdings" panose="05000000000000000000" pitchFamily="2" charset="2"/>
              </a:rPr>
              <a:t>camax</a:t>
            </a:r>
            <a:r>
              <a:rPr lang="en-US" dirty="0">
                <a:sym typeface="Wingdings" panose="05000000000000000000" pitchFamily="2" charset="2"/>
              </a:rPr>
              <a:t> = 4.35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Beta = 4.75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L0 = 1.58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refL</a:t>
            </a:r>
            <a:r>
              <a:rPr lang="en-US" dirty="0">
                <a:sym typeface="Wingdings" panose="05000000000000000000" pitchFamily="2" charset="2"/>
              </a:rPr>
              <a:t> = 2.04</a:t>
            </a:r>
          </a:p>
          <a:p>
            <a:r>
              <a:rPr lang="en-US" dirty="0">
                <a:sym typeface="Wingdings" panose="05000000000000000000" pitchFamily="2" charset="2"/>
              </a:rPr>
              <a:t>Rerun model again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53A921-BCBB-0632-6901-599495BC1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7852" y="2912758"/>
            <a:ext cx="4280995" cy="35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949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625</Words>
  <Application>Microsoft Office PowerPoint</Application>
  <PresentationFormat>Widescreen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Aharoni</vt:lpstr>
      <vt:lpstr>Arial</vt:lpstr>
      <vt:lpstr>Calibri</vt:lpstr>
      <vt:lpstr>Calibri Light</vt:lpstr>
      <vt:lpstr>Courier New</vt:lpstr>
      <vt:lpstr>Office Theme</vt:lpstr>
      <vt:lpstr>FEBio Workshop</vt:lpstr>
      <vt:lpstr>Step 1 – setting up geometry</vt:lpstr>
      <vt:lpstr>Step 2 – Materials</vt:lpstr>
      <vt:lpstr>Step 2 - Materials</vt:lpstr>
      <vt:lpstr>Step 3 - Mesh</vt:lpstr>
      <vt:lpstr>Step 4 - Constraints</vt:lpstr>
      <vt:lpstr>Step 4 - constraints</vt:lpstr>
      <vt:lpstr>Step 5 – Analysis settings</vt:lpstr>
      <vt:lpstr>Step 6 – active contraction</vt:lpstr>
      <vt:lpstr>Step 7 - Optimization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FEBio Workshop</dc:title>
  <dc:creator>steve maas</dc:creator>
  <cp:lastModifiedBy>steve maas</cp:lastModifiedBy>
  <cp:revision>13</cp:revision>
  <dcterms:created xsi:type="dcterms:W3CDTF">2023-06-05T19:24:23Z</dcterms:created>
  <dcterms:modified xsi:type="dcterms:W3CDTF">2023-06-06T16:37:27Z</dcterms:modified>
</cp:coreProperties>
</file>